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0" r:id="rId5"/>
    <p:sldId id="261" r:id="rId6"/>
    <p:sldId id="723" r:id="rId7"/>
    <p:sldId id="725" r:id="rId8"/>
    <p:sldId id="740" r:id="rId9"/>
    <p:sldId id="741" r:id="rId10"/>
    <p:sldId id="727" r:id="rId11"/>
    <p:sldId id="730" r:id="rId12"/>
    <p:sldId id="731" r:id="rId13"/>
    <p:sldId id="733" r:id="rId14"/>
    <p:sldId id="735" r:id="rId15"/>
    <p:sldId id="736" r:id="rId16"/>
    <p:sldId id="739" r:id="rId17"/>
    <p:sldId id="738" r:id="rId18"/>
    <p:sldId id="7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6E6E6"/>
    <a:srgbClr val="1C1E26"/>
    <a:srgbClr val="303342"/>
    <a:srgbClr val="485F74"/>
    <a:srgbClr val="354655"/>
    <a:srgbClr val="C80000"/>
    <a:srgbClr val="85B31F"/>
    <a:srgbClr val="3C4052"/>
    <a:srgbClr val="D8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5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8-4104-A85D-E5A6789B4CC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8-4104-A85D-E5A6789B4C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8-4104-A85D-E5A6789B4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0-41A2-AFF8-A1F6C4CC9DF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0-41A2-AFF8-A1F6C4CC9D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0-41A2-AFF8-A1F6C4CC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39-4E8F-BD8B-8052FC3A28D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9-4E8F-BD8B-8052FC3A28D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9-4E8F-BD8B-8052FC3A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9-4A71-BF99-C428707D6B1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9-4A71-BF99-C428707D6B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9-4A71-BF99-C428707D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2-4D84-B94F-C1014C1B74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2-4D84-B94F-C1014C1B74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2-4D84-B94F-C1014C1B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702000</c:v>
                </c:pt>
                <c:pt idx="1">
                  <c:v>772200</c:v>
                </c:pt>
                <c:pt idx="2">
                  <c:v>849420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3-48A6-AB9F-851837A37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COGS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212000</c:v>
                </c:pt>
                <c:pt idx="1">
                  <c:v>222600</c:v>
                </c:pt>
                <c:pt idx="2">
                  <c:v>233730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3-48A6-AB9F-851837A377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490000</c:v>
                </c:pt>
                <c:pt idx="1">
                  <c:v>549600</c:v>
                </c:pt>
                <c:pt idx="2">
                  <c:v>615690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3-48A6-AB9F-851837A377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1"/>
            </a:pPr>
            <a:endParaRPr lang="en-US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3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MARGIN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0.12</c:v>
                </c:pt>
                <c:pt idx="1">
                  <c:v>0.14949999999999999</c:v>
                </c:pt>
                <c:pt idx="2">
                  <c:v>0.17660000000000001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2-49C9-839A-C4ECD525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420000"/>
        <c:axId val="120842374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ACID TEST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2.34</c:v>
                </c:pt>
                <c:pt idx="1">
                  <c:v>3.66</c:v>
                </c:pt>
                <c:pt idx="2">
                  <c:v>6.77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2-49C9-839A-C4ECD525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442464"/>
        <c:axId val="1208445792"/>
      </c:lineChart>
      <c:catAx>
        <c:axId val="120842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08423744"/>
        <c:crosses val="autoZero"/>
        <c:auto val="1"/>
        <c:lblAlgn val="ctr"/>
        <c:lblOffset val="100"/>
        <c:noMultiLvlLbl val="0"/>
      </c:catAx>
      <c:valAx>
        <c:axId val="1208423744"/>
        <c:scaling>
          <c:orientation val="minMax"/>
        </c:scaling>
        <c:delete val="0"/>
        <c:axPos val="l"/>
        <c:majorGridlines>
          <c:spPr>
            <a:ln>
              <a:solidFill>
                <a:schemeClr val="accent4">
                  <a:alpha val="10000"/>
                </a:schemeClr>
              </a:solidFill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08420000"/>
        <c:crosses val="autoZero"/>
        <c:crossBetween val="between"/>
        <c:majorUnit val="4.0000000000000008E-2"/>
      </c:valAx>
      <c:valAx>
        <c:axId val="1208445792"/>
        <c:scaling>
          <c:orientation val="minMax"/>
          <c:max val="7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08442464"/>
        <c:crosses val="max"/>
        <c:crossBetween val="between"/>
      </c:valAx>
      <c:catAx>
        <c:axId val="120844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84457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4">
              <a:alpha val="41000"/>
            </a:schemeClr>
          </a:solidFill>
        </a:ln>
        <a:effectLst>
          <a:glow rad="127000">
            <a:schemeClr val="accent1">
              <a:alpha val="13000"/>
            </a:scheme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F2-4AD8-9422-9941B0FF0C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F2-4AD8-9422-9941B0FF0CE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F2-4AD8-9422-9941B0FF0CE3}"/>
              </c:ext>
            </c:extLst>
          </c:dPt>
          <c:cat>
            <c:strRef>
              <c:f>Sheet1!$A$2:$A$5</c:f>
              <c:strCache>
                <c:ptCount val="4"/>
                <c:pt idx="0">
                  <c:v>DEBT INVESTOR</c:v>
                </c:pt>
                <c:pt idx="1">
                  <c:v>OWNER EQUITY INVESTMENT</c:v>
                </c:pt>
                <c:pt idx="2">
                  <c:v>BANK </c:v>
                </c:pt>
                <c:pt idx="3">
                  <c:v>OTHER INVESTMENT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0.2</c:v>
                </c:pt>
                <c:pt idx="2">
                  <c:v>0.2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9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B-4C49-A143-869F975FC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B-4C49-A143-869F975FCF5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B-4C49-A143-869F975FCF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B-4C49-A143-869F975FC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DB-4C49-A143-869F975FCF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DB-4C49-A143-869F975FCF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DB-4C49-A143-869F975FCF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DB-4C49-A143-869F975FCF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4DB-4C49-A143-869F975FCF5C}"/>
              </c:ext>
            </c:extLst>
          </c:dPt>
          <c:cat>
            <c:strRef>
              <c:f>Sheet1!$A$2:$A$11</c:f>
              <c:strCache>
                <c:ptCount val="10"/>
                <c:pt idx="0">
                  <c:v>FF&amp;E</c:v>
                </c:pt>
                <c:pt idx="1">
                  <c:v>IMPROVEMENT</c:v>
                </c:pt>
                <c:pt idx="2">
                  <c:v>RETAIL BUSINESS INSURANCE</c:v>
                </c:pt>
                <c:pt idx="3">
                  <c:v>COFFEE SUPPLIES INVENTORY</c:v>
                </c:pt>
                <c:pt idx="4">
                  <c:v>MARKETING</c:v>
                </c:pt>
                <c:pt idx="5">
                  <c:v>WORKING CAPITAL</c:v>
                </c:pt>
                <c:pt idx="6">
                  <c:v>WEBSITE DEVELOPMENT</c:v>
                </c:pt>
                <c:pt idx="7">
                  <c:v>MISCELLANEOUS COSTS</c:v>
                </c:pt>
                <c:pt idx="8">
                  <c:v>INITIAL LEASE PAYMENTS</c:v>
                </c:pt>
                <c:pt idx="9">
                  <c:v>LEASE DEPOSIT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0.24</c:v>
                </c:pt>
                <c:pt idx="1">
                  <c:v>0.2</c:v>
                </c:pt>
                <c:pt idx="2">
                  <c:v>0.02</c:v>
                </c:pt>
                <c:pt idx="3">
                  <c:v>0.08</c:v>
                </c:pt>
                <c:pt idx="4">
                  <c:v>0.04</c:v>
                </c:pt>
                <c:pt idx="5">
                  <c:v>0.28000000000000003</c:v>
                </c:pt>
                <c:pt idx="6">
                  <c:v>0.02</c:v>
                </c:pt>
                <c:pt idx="7">
                  <c:v>0.08</c:v>
                </c:pt>
                <c:pt idx="8">
                  <c:v>0.03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8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4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 rot="10800000">
            <a:off x="11858328" y="148422"/>
            <a:ext cx="332874" cy="590718"/>
            <a:chOff x="10026" y="148425"/>
            <a:chExt cx="332874" cy="590718"/>
          </a:xfrm>
        </p:grpSpPr>
        <p:sp>
          <p:nvSpPr>
            <p:cNvPr id="16" name="Rectangle 15"/>
            <p:cNvSpPr/>
            <p:nvPr/>
          </p:nvSpPr>
          <p:spPr>
            <a:xfrm>
              <a:off x="10026" y="148428"/>
              <a:ext cx="203334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92841" y="6528300"/>
            <a:ext cx="7994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200" b="0" i="0" strike="noStrike" spc="0" smtClean="0">
                <a:solidFill>
                  <a:schemeClr val="accent1"/>
                </a:solidFill>
                <a:latin typeface="+mn-lt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8000" b="0" i="0" strike="noStrike" spc="0" dirty="0">
              <a:solidFill>
                <a:schemeClr val="accent1"/>
              </a:solidFill>
              <a:latin typeface="+mn-lt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" y="6528300"/>
            <a:ext cx="168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1"/>
                </a:solidFill>
                <a:latin typeface="+mn-lt"/>
              </a:rPr>
              <a:t>Your </a:t>
            </a:r>
            <a:r>
              <a:rPr lang="en-US" sz="1200" b="1" baseline="0" dirty="0">
                <a:solidFill>
                  <a:schemeClr val="accent1"/>
                </a:solidFill>
                <a:latin typeface="+mn-lt"/>
              </a:rPr>
              <a:t>Coffee Shop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78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47" y="329709"/>
            <a:ext cx="2792701" cy="4023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73467" y="4658381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YOUR COFFEE SHOP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9492" y="6423298"/>
            <a:ext cx="4213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INVESTOR OPPORTUNITY</a:t>
            </a:r>
          </a:p>
        </p:txBody>
      </p:sp>
    </p:spTree>
    <p:extLst>
      <p:ext uri="{BB962C8B-B14F-4D97-AF65-F5344CB8AC3E}">
        <p14:creationId xmlns:p14="http://schemas.microsoft.com/office/powerpoint/2010/main" val="1372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TEAM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6" name="Rectangle 25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6066" y="2229025"/>
            <a:ext cx="2156108" cy="2156108"/>
            <a:chOff x="2762425" y="2053765"/>
            <a:chExt cx="2156108" cy="2156108"/>
          </a:xfrm>
        </p:grpSpPr>
        <p:sp>
          <p:nvSpPr>
            <p:cNvPr id="13" name="Oval 12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61110" y="1872189"/>
            <a:ext cx="2869780" cy="2869780"/>
            <a:chOff x="2762425" y="2053765"/>
            <a:chExt cx="2156108" cy="2156108"/>
          </a:xfrm>
        </p:grpSpPr>
        <p:sp>
          <p:nvSpPr>
            <p:cNvPr id="16" name="Oval 15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29826" y="2229025"/>
            <a:ext cx="2156108" cy="2156108"/>
            <a:chOff x="2762425" y="2053765"/>
            <a:chExt cx="2156108" cy="2156108"/>
          </a:xfrm>
        </p:grpSpPr>
        <p:sp>
          <p:nvSpPr>
            <p:cNvPr id="19" name="Oval 18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9592" y="5181600"/>
            <a:ext cx="970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MANAGER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9017" y="5430633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74163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95247" y="5181600"/>
            <a:ext cx="782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OWNER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0896" y="5430633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286042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29807" y="5181600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EMPLOYEE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02776" y="5430633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897922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8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3" grpId="0"/>
      <p:bldP spid="36" grpId="0"/>
      <p:bldP spid="37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RATIOS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37154"/>
              </p:ext>
            </p:extLst>
          </p:nvPr>
        </p:nvGraphicFramePr>
        <p:xfrm>
          <a:off x="838200" y="1289920"/>
          <a:ext cx="4937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FINANCIAL</a:t>
                      </a:r>
                      <a:r>
                        <a:rPr lang="en-US" sz="1100" b="1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RATIOS</a:t>
                      </a:r>
                      <a:endParaRPr lang="en-US"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PROFIT MARGIN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12.07%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14.95%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17.66%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ASSETS</a:t>
                      </a:r>
                      <a:r>
                        <a:rPr lang="en-US" sz="1050" b="0" baseline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TO LIABILITIES</a:t>
                      </a:r>
                      <a:endParaRPr lang="en-US" sz="1050" b="0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2.83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4.24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7.44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EQUITY TO LIABILITIES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1.83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3.24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6.44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866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ASSETS TO EQUITY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1.55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25206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2965186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SUCCESS RATIOS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2925842"/>
              </p:ext>
            </p:extLst>
          </p:nvPr>
        </p:nvGraphicFramePr>
        <p:xfrm>
          <a:off x="838200" y="3303740"/>
          <a:ext cx="10507980" cy="314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52586"/>
              </p:ext>
            </p:extLst>
          </p:nvPr>
        </p:nvGraphicFramePr>
        <p:xfrm>
          <a:off x="6408420" y="1289920"/>
          <a:ext cx="4937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LIQUIDITY RATIOS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ACID TEST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2.34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3.66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6.67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CASH</a:t>
                      </a:r>
                      <a:r>
                        <a:rPr lang="en-US" sz="1050" b="0" baseline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TO ASSETS</a:t>
                      </a:r>
                      <a:endParaRPr lang="en-US" sz="1050" b="0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0.83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0.86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0.90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36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27" grpId="0"/>
      <p:bldGraphic spid="7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MAJOR COMPETITORS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0261" y="1712220"/>
            <a:ext cx="259660" cy="259660"/>
            <a:chOff x="2288721" y="2772229"/>
            <a:chExt cx="2471965" cy="2471965"/>
          </a:xfrm>
        </p:grpSpPr>
        <p:sp>
          <p:nvSpPr>
            <p:cNvPr id="15" name="Oval 14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84066" y="1635337"/>
            <a:ext cx="285359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Starbucks – 1 mile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4066" y="2001262"/>
            <a:ext cx="981065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Started the specialty coffee chain phenomena in America in 1982. 99% are company owned. Revenues exceeded $6 billion in 2002. Average store gross revenue is $805,000. Now in 30 countries. Same store sales increased by 10% in 2002.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70261" y="3021843"/>
            <a:ext cx="259660" cy="259660"/>
            <a:chOff x="2288721" y="2772229"/>
            <a:chExt cx="2471965" cy="2471965"/>
          </a:xfrm>
        </p:grpSpPr>
        <p:sp>
          <p:nvSpPr>
            <p:cNvPr id="22" name="Oval 21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84066" y="2944960"/>
            <a:ext cx="31279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Caribou Coffee – 2 miles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4066" y="3310885"/>
            <a:ext cx="9810654" cy="324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largest all company-owned chains. Founded in 1992 in Minneapolis.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70261" y="4058611"/>
            <a:ext cx="259660" cy="259660"/>
            <a:chOff x="2288721" y="2772229"/>
            <a:chExt cx="2471965" cy="2471965"/>
          </a:xfrm>
        </p:grpSpPr>
        <p:sp>
          <p:nvSpPr>
            <p:cNvPr id="31" name="Oval 30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284066" y="3981728"/>
            <a:ext cx="3127914" cy="35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Tully’s – 400 feet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4066" y="4347653"/>
            <a:ext cx="9810654" cy="8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third largest company-owned chain. Another Seattle-born company. The only coffeehouse chain that has not experienced excellent growth every year; business.com cites poor management as the reason. New management seems to leading a turnaround.</a:t>
            </a:r>
          </a:p>
        </p:txBody>
      </p:sp>
    </p:spTree>
    <p:extLst>
      <p:ext uri="{BB962C8B-B14F-4D97-AF65-F5344CB8AC3E}">
        <p14:creationId xmlns:p14="http://schemas.microsoft.com/office/powerpoint/2010/main" val="33973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13" grpId="0"/>
      <p:bldP spid="14" grpId="0"/>
      <p:bldP spid="20" grpId="0"/>
      <p:bldP spid="21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REQUIRED FUNDING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8624496"/>
              </p:ext>
            </p:extLst>
          </p:nvPr>
        </p:nvGraphicFramePr>
        <p:xfrm>
          <a:off x="3008630" y="1800859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1997710"/>
            <a:ext cx="2830505" cy="689677"/>
            <a:chOff x="-432344" y="1549482"/>
            <a:chExt cx="3171289" cy="689677"/>
          </a:xfrm>
        </p:grpSpPr>
        <p:sp>
          <p:nvSpPr>
            <p:cNvPr id="56" name="Rectangle 55"/>
            <p:cNvSpPr/>
            <p:nvPr/>
          </p:nvSpPr>
          <p:spPr>
            <a:xfrm>
              <a:off x="-432344" y="1881497"/>
              <a:ext cx="3127914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$55,000 – 21%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OTHER INVESTMENT</a:t>
              </a:r>
            </a:p>
          </p:txBody>
        </p:sp>
      </p:grpSp>
      <p:cxnSp>
        <p:nvCxnSpPr>
          <p:cNvPr id="5" name="Elbow Connector 4"/>
          <p:cNvCxnSpPr/>
          <p:nvPr/>
        </p:nvCxnSpPr>
        <p:spPr>
          <a:xfrm rot="10800000">
            <a:off x="2889880" y="2143359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0" y="5446403"/>
            <a:ext cx="2830505" cy="689677"/>
            <a:chOff x="-432344" y="1549482"/>
            <a:chExt cx="3171289" cy="689677"/>
          </a:xfrm>
        </p:grpSpPr>
        <p:sp>
          <p:nvSpPr>
            <p:cNvPr id="31" name="Rectangle 30"/>
            <p:cNvSpPr/>
            <p:nvPr/>
          </p:nvSpPr>
          <p:spPr>
            <a:xfrm>
              <a:off x="-432344" y="1881497"/>
              <a:ext cx="3127914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$50,000 – 20%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BANK</a:t>
              </a:r>
            </a:p>
          </p:txBody>
        </p:sp>
      </p:grpSp>
      <p:cxnSp>
        <p:nvCxnSpPr>
          <p:cNvPr id="34" name="Elbow Connector 33"/>
          <p:cNvCxnSpPr/>
          <p:nvPr/>
        </p:nvCxnSpPr>
        <p:spPr>
          <a:xfrm rot="10800000" flipV="1">
            <a:off x="2889880" y="5237922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H="1">
            <a:off x="7560940" y="2143359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332600" y="1982269"/>
            <a:ext cx="2830506" cy="689677"/>
            <a:chOff x="-432344" y="1549482"/>
            <a:chExt cx="3171290" cy="689677"/>
          </a:xfrm>
        </p:grpSpPr>
        <p:sp>
          <p:nvSpPr>
            <p:cNvPr id="46" name="Rectangle 45"/>
            <p:cNvSpPr/>
            <p:nvPr/>
          </p:nvSpPr>
          <p:spPr>
            <a:xfrm>
              <a:off x="-432344" y="1881497"/>
              <a:ext cx="3127914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$100,000 – 39%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432344" y="1549482"/>
              <a:ext cx="3171290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DEBT INVESTOR</a:t>
              </a:r>
            </a:p>
          </p:txBody>
        </p:sp>
      </p:grpSp>
      <p:cxnSp>
        <p:nvCxnSpPr>
          <p:cNvPr id="48" name="Elbow Connector 47"/>
          <p:cNvCxnSpPr/>
          <p:nvPr/>
        </p:nvCxnSpPr>
        <p:spPr>
          <a:xfrm rot="10800000" flipH="1" flipV="1">
            <a:off x="7560940" y="5232951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9332600" y="5446403"/>
            <a:ext cx="2830506" cy="689677"/>
            <a:chOff x="-432344" y="1549482"/>
            <a:chExt cx="3171290" cy="689677"/>
          </a:xfrm>
        </p:grpSpPr>
        <p:sp>
          <p:nvSpPr>
            <p:cNvPr id="55" name="Rectangle 54"/>
            <p:cNvSpPr/>
            <p:nvPr/>
          </p:nvSpPr>
          <p:spPr>
            <a:xfrm>
              <a:off x="-432344" y="1881497"/>
              <a:ext cx="3127914" cy="357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$50,000 – 20%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432344" y="1549482"/>
              <a:ext cx="3171290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OWNER EQUITY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9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 OF FUNDS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5060514"/>
              </p:ext>
            </p:extLst>
          </p:nvPr>
        </p:nvGraphicFramePr>
        <p:xfrm>
          <a:off x="3008630" y="1648459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87585" y="1713633"/>
            <a:ext cx="3362124" cy="489763"/>
            <a:chOff x="7387585" y="1713633"/>
            <a:chExt cx="3362124" cy="489763"/>
          </a:xfrm>
        </p:grpSpPr>
        <p:sp>
          <p:nvSpPr>
            <p:cNvPr id="21" name="Rectangle 20"/>
            <p:cNvSpPr/>
            <p:nvPr/>
          </p:nvSpPr>
          <p:spPr>
            <a:xfrm>
              <a:off x="9183370" y="1713633"/>
              <a:ext cx="156633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FF&amp;E 24%</a:t>
              </a:r>
            </a:p>
          </p:txBody>
        </p:sp>
        <p:cxnSp>
          <p:nvCxnSpPr>
            <p:cNvPr id="59" name="Elbow Connector 58"/>
            <p:cNvCxnSpPr/>
            <p:nvPr/>
          </p:nvCxnSpPr>
          <p:spPr>
            <a:xfrm rot="10800000" flipH="1">
              <a:off x="7387585" y="1847395"/>
              <a:ext cx="1744980" cy="356001"/>
            </a:xfrm>
            <a:prstGeom prst="bentConnector3">
              <a:avLst>
                <a:gd name="adj1" fmla="val 7636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065765" y="2818449"/>
            <a:ext cx="2679703" cy="499504"/>
            <a:chOff x="8065765" y="2818449"/>
            <a:chExt cx="2679703" cy="499504"/>
          </a:xfrm>
        </p:grpSpPr>
        <p:sp>
          <p:nvSpPr>
            <p:cNvPr id="35" name="Rectangle 34"/>
            <p:cNvSpPr/>
            <p:nvPr/>
          </p:nvSpPr>
          <p:spPr>
            <a:xfrm>
              <a:off x="9179129" y="2818449"/>
              <a:ext cx="156633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IMPROVEMENTS 20%</a:t>
              </a:r>
            </a:p>
          </p:txBody>
        </p:sp>
        <p:cxnSp>
          <p:nvCxnSpPr>
            <p:cNvPr id="60" name="Elbow Connector 59"/>
            <p:cNvCxnSpPr/>
            <p:nvPr/>
          </p:nvCxnSpPr>
          <p:spPr>
            <a:xfrm flipV="1">
              <a:off x="8065765" y="2947523"/>
              <a:ext cx="1113364" cy="370430"/>
            </a:xfrm>
            <a:prstGeom prst="bentConnector3">
              <a:avLst>
                <a:gd name="adj1" fmla="val 59902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38390" y="4164621"/>
            <a:ext cx="4570308" cy="1039525"/>
            <a:chOff x="7438390" y="4164621"/>
            <a:chExt cx="4570308" cy="1039525"/>
          </a:xfrm>
        </p:grpSpPr>
        <p:sp>
          <p:nvSpPr>
            <p:cNvPr id="45" name="Rectangle 44"/>
            <p:cNvSpPr/>
            <p:nvPr/>
          </p:nvSpPr>
          <p:spPr>
            <a:xfrm>
              <a:off x="9179129" y="4164621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RETAIL BUSINESS INSURANCE 2%</a:t>
              </a:r>
            </a:p>
          </p:txBody>
        </p:sp>
        <p:cxnSp>
          <p:nvCxnSpPr>
            <p:cNvPr id="61" name="Elbow Connector 60"/>
            <p:cNvCxnSpPr>
              <a:endCxn id="45" idx="1"/>
            </p:cNvCxnSpPr>
            <p:nvPr/>
          </p:nvCxnSpPr>
          <p:spPr>
            <a:xfrm flipV="1">
              <a:off x="7438390" y="4293695"/>
              <a:ext cx="1740739" cy="910451"/>
            </a:xfrm>
            <a:prstGeom prst="bentConnector3">
              <a:avLst>
                <a:gd name="adj1" fmla="val 73843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934200" y="5501640"/>
            <a:ext cx="5074498" cy="447886"/>
            <a:chOff x="6934200" y="5501640"/>
            <a:chExt cx="5074498" cy="447886"/>
          </a:xfrm>
        </p:grpSpPr>
        <p:sp>
          <p:nvSpPr>
            <p:cNvPr id="46" name="Rectangle 45"/>
            <p:cNvSpPr/>
            <p:nvPr/>
          </p:nvSpPr>
          <p:spPr>
            <a:xfrm>
              <a:off x="9179129" y="5691378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COFFEE SUPLIES INVENTORY 8%</a:t>
              </a:r>
            </a:p>
          </p:txBody>
        </p:sp>
        <p:cxnSp>
          <p:nvCxnSpPr>
            <p:cNvPr id="62" name="Elbow Connector 61"/>
            <p:cNvCxnSpPr>
              <a:endCxn id="46" idx="1"/>
            </p:cNvCxnSpPr>
            <p:nvPr/>
          </p:nvCxnSpPr>
          <p:spPr>
            <a:xfrm>
              <a:off x="6934200" y="5501640"/>
              <a:ext cx="2244929" cy="318812"/>
            </a:xfrm>
            <a:prstGeom prst="bentConnector3">
              <a:avLst>
                <a:gd name="adj1" fmla="val 79870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00801" y="5735003"/>
            <a:ext cx="4695199" cy="276999"/>
            <a:chOff x="1400801" y="5735003"/>
            <a:chExt cx="4695199" cy="276999"/>
          </a:xfrm>
        </p:grpSpPr>
        <p:sp>
          <p:nvSpPr>
            <p:cNvPr id="47" name="Rectangle 46"/>
            <p:cNvSpPr/>
            <p:nvPr/>
          </p:nvSpPr>
          <p:spPr>
            <a:xfrm>
              <a:off x="1400801" y="5735003"/>
              <a:ext cx="2829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4%</a:t>
              </a:r>
            </a:p>
          </p:txBody>
        </p:sp>
        <p:cxnSp>
          <p:nvCxnSpPr>
            <p:cNvPr id="63" name="Elbow Connector 62"/>
            <p:cNvCxnSpPr>
              <a:stCxn id="6" idx="2"/>
              <a:endCxn id="47" idx="3"/>
            </p:cNvCxnSpPr>
            <p:nvPr/>
          </p:nvCxnSpPr>
          <p:spPr>
            <a:xfrm rot="5400000">
              <a:off x="5108910" y="4886413"/>
              <a:ext cx="108550" cy="1865630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1000" y="4649887"/>
            <a:ext cx="4404357" cy="534724"/>
            <a:chOff x="381000" y="4649887"/>
            <a:chExt cx="4404357" cy="534724"/>
          </a:xfrm>
        </p:grpSpPr>
        <p:sp>
          <p:nvSpPr>
            <p:cNvPr id="48" name="Rectangle 47"/>
            <p:cNvSpPr/>
            <p:nvPr/>
          </p:nvSpPr>
          <p:spPr>
            <a:xfrm>
              <a:off x="381000" y="4649887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WORKING CAPITAL 28%</a:t>
              </a:r>
            </a:p>
          </p:txBody>
        </p:sp>
        <p:cxnSp>
          <p:nvCxnSpPr>
            <p:cNvPr id="64" name="Elbow Connector 63"/>
            <p:cNvCxnSpPr/>
            <p:nvPr/>
          </p:nvCxnSpPr>
          <p:spPr>
            <a:xfrm rot="10800000">
              <a:off x="3210569" y="4778961"/>
              <a:ext cx="1574788" cy="405650"/>
            </a:xfrm>
            <a:prstGeom prst="bentConnector3">
              <a:avLst>
                <a:gd name="adj1" fmla="val 7064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017520"/>
            <a:ext cx="3849373" cy="525834"/>
            <a:chOff x="381000" y="3017520"/>
            <a:chExt cx="3849373" cy="525834"/>
          </a:xfrm>
        </p:grpSpPr>
        <p:sp>
          <p:nvSpPr>
            <p:cNvPr id="54" name="Rectangle 53"/>
            <p:cNvSpPr/>
            <p:nvPr/>
          </p:nvSpPr>
          <p:spPr>
            <a:xfrm>
              <a:off x="381000" y="3285206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WEBSITE DEVELOPMENT 2%</a:t>
              </a:r>
            </a:p>
          </p:txBody>
        </p:sp>
        <p:cxnSp>
          <p:nvCxnSpPr>
            <p:cNvPr id="65" name="Elbow Connector 64"/>
            <p:cNvCxnSpPr/>
            <p:nvPr/>
          </p:nvCxnSpPr>
          <p:spPr>
            <a:xfrm rot="10800000" flipV="1">
              <a:off x="3210568" y="3017520"/>
              <a:ext cx="1019805" cy="391036"/>
            </a:xfrm>
            <a:prstGeom prst="bentConnector3">
              <a:avLst>
                <a:gd name="adj1" fmla="val 53985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1000" y="2390477"/>
            <a:ext cx="4242234" cy="384658"/>
            <a:chOff x="381000" y="2390477"/>
            <a:chExt cx="4242234" cy="384658"/>
          </a:xfrm>
        </p:grpSpPr>
        <p:sp>
          <p:nvSpPr>
            <p:cNvPr id="55" name="Rectangle 54"/>
            <p:cNvSpPr/>
            <p:nvPr/>
          </p:nvSpPr>
          <p:spPr>
            <a:xfrm>
              <a:off x="381000" y="2516987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MISCELLANEOUS COSTS 8%</a:t>
              </a:r>
            </a:p>
          </p:txBody>
        </p:sp>
        <p:cxnSp>
          <p:nvCxnSpPr>
            <p:cNvPr id="67" name="Elbow Connector 66"/>
            <p:cNvCxnSpPr/>
            <p:nvPr/>
          </p:nvCxnSpPr>
          <p:spPr>
            <a:xfrm rot="10800000" flipV="1">
              <a:off x="3210569" y="2390477"/>
              <a:ext cx="1412665" cy="253676"/>
            </a:xfrm>
            <a:prstGeom prst="bentConnector3">
              <a:avLst>
                <a:gd name="adj1" fmla="val 66901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999" y="1745301"/>
            <a:ext cx="4678681" cy="280094"/>
            <a:chOff x="380999" y="1745301"/>
            <a:chExt cx="4678681" cy="280094"/>
          </a:xfrm>
        </p:grpSpPr>
        <p:sp>
          <p:nvSpPr>
            <p:cNvPr id="58" name="Rectangle 57"/>
            <p:cNvSpPr/>
            <p:nvPr/>
          </p:nvSpPr>
          <p:spPr>
            <a:xfrm>
              <a:off x="380999" y="1745301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INITIAL LEASE PAYMENTS 3%</a:t>
              </a:r>
            </a:p>
          </p:txBody>
        </p:sp>
        <p:cxnSp>
          <p:nvCxnSpPr>
            <p:cNvPr id="69" name="Elbow Connector 68"/>
            <p:cNvCxnSpPr/>
            <p:nvPr/>
          </p:nvCxnSpPr>
          <p:spPr>
            <a:xfrm rot="10800000">
              <a:off x="3210568" y="1874375"/>
              <a:ext cx="1849112" cy="151020"/>
            </a:xfrm>
            <a:prstGeom prst="bentConnector3">
              <a:avLst>
                <a:gd name="adj1" fmla="val 7417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311305" y="1252330"/>
            <a:ext cx="3541869" cy="631918"/>
            <a:chOff x="5311305" y="1252330"/>
            <a:chExt cx="3541869" cy="631918"/>
          </a:xfrm>
        </p:grpSpPr>
        <p:sp>
          <p:nvSpPr>
            <p:cNvPr id="92" name="Rectangle 91"/>
            <p:cNvSpPr/>
            <p:nvPr/>
          </p:nvSpPr>
          <p:spPr>
            <a:xfrm>
              <a:off x="6023605" y="1252330"/>
              <a:ext cx="2829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LEASE DEPOSIT 1%</a:t>
              </a:r>
            </a:p>
          </p:txBody>
        </p:sp>
        <p:cxnSp>
          <p:nvCxnSpPr>
            <p:cNvPr id="93" name="Elbow Connector 92"/>
            <p:cNvCxnSpPr>
              <a:stCxn id="92" idx="1"/>
            </p:cNvCxnSpPr>
            <p:nvPr/>
          </p:nvCxnSpPr>
          <p:spPr>
            <a:xfrm rot="10800000" flipV="1">
              <a:off x="5311305" y="1390830"/>
              <a:ext cx="712301" cy="493418"/>
            </a:xfrm>
            <a:prstGeom prst="bentConnector3">
              <a:avLst>
                <a:gd name="adj1" fmla="val 10086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4717413" y="3344471"/>
            <a:ext cx="275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FIXED STARTUP EXPENSES</a:t>
            </a:r>
          </a:p>
        </p:txBody>
      </p:sp>
    </p:spTree>
    <p:extLst>
      <p:ext uri="{BB962C8B-B14F-4D97-AF65-F5344CB8AC3E}">
        <p14:creationId xmlns:p14="http://schemas.microsoft.com/office/powerpoint/2010/main" val="207702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>
        <p:bldAsOne/>
      </p:bldGraphic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12891"/>
            <a:ext cx="4151464" cy="5980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3749" y="1811629"/>
            <a:ext cx="46013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 YOU!</a:t>
            </a:r>
          </a:p>
        </p:txBody>
      </p:sp>
      <p:sp>
        <p:nvSpPr>
          <p:cNvPr id="12" name="Shape 5099"/>
          <p:cNvSpPr/>
          <p:nvPr/>
        </p:nvSpPr>
        <p:spPr>
          <a:xfrm>
            <a:off x="2146626" y="3543124"/>
            <a:ext cx="254834" cy="243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490" y="91015"/>
                </a:moveTo>
                <a:lnTo>
                  <a:pt x="94490" y="91015"/>
                </a:lnTo>
                <a:cubicBezTo>
                  <a:pt x="78351" y="83972"/>
                  <a:pt x="73926" y="79097"/>
                  <a:pt x="73926" y="67178"/>
                </a:cubicBezTo>
                <a:cubicBezTo>
                  <a:pt x="73926" y="62302"/>
                  <a:pt x="78351" y="64740"/>
                  <a:pt x="80694" y="52821"/>
                </a:cubicBezTo>
                <a:cubicBezTo>
                  <a:pt x="80694" y="47674"/>
                  <a:pt x="85379" y="52821"/>
                  <a:pt x="85379" y="40902"/>
                </a:cubicBezTo>
                <a:cubicBezTo>
                  <a:pt x="85379" y="35756"/>
                  <a:pt x="83036" y="35756"/>
                  <a:pt x="83036" y="35756"/>
                </a:cubicBezTo>
                <a:cubicBezTo>
                  <a:pt x="83036" y="35756"/>
                  <a:pt x="85379" y="28713"/>
                  <a:pt x="85379" y="23837"/>
                </a:cubicBezTo>
                <a:cubicBezTo>
                  <a:pt x="85379" y="16523"/>
                  <a:pt x="83036" y="0"/>
                  <a:pt x="59869" y="0"/>
                </a:cubicBezTo>
                <a:cubicBezTo>
                  <a:pt x="36702" y="0"/>
                  <a:pt x="34360" y="16523"/>
                  <a:pt x="34360" y="23837"/>
                </a:cubicBezTo>
                <a:cubicBezTo>
                  <a:pt x="34360" y="28713"/>
                  <a:pt x="36702" y="35756"/>
                  <a:pt x="36702" y="35756"/>
                </a:cubicBezTo>
                <a:cubicBezTo>
                  <a:pt x="36702" y="35756"/>
                  <a:pt x="34360" y="35756"/>
                  <a:pt x="34360" y="40902"/>
                </a:cubicBezTo>
                <a:cubicBezTo>
                  <a:pt x="34360" y="52821"/>
                  <a:pt x="39045" y="47674"/>
                  <a:pt x="39045" y="52821"/>
                </a:cubicBezTo>
                <a:cubicBezTo>
                  <a:pt x="41388" y="64740"/>
                  <a:pt x="46073" y="62302"/>
                  <a:pt x="46073" y="67178"/>
                </a:cubicBezTo>
                <a:cubicBezTo>
                  <a:pt x="46073" y="79097"/>
                  <a:pt x="41388" y="83972"/>
                  <a:pt x="25249" y="91015"/>
                </a:cubicBezTo>
                <a:cubicBezTo>
                  <a:pt x="9110" y="95891"/>
                  <a:pt x="0" y="102934"/>
                  <a:pt x="0" y="107810"/>
                </a:cubicBezTo>
                <a:cubicBezTo>
                  <a:pt x="0" y="110248"/>
                  <a:pt x="0" y="119729"/>
                  <a:pt x="0" y="119729"/>
                </a:cubicBezTo>
                <a:cubicBezTo>
                  <a:pt x="59869" y="119729"/>
                  <a:pt x="59869" y="119729"/>
                  <a:pt x="59869" y="119729"/>
                </a:cubicBezTo>
                <a:cubicBezTo>
                  <a:pt x="119739" y="119729"/>
                  <a:pt x="119739" y="119729"/>
                  <a:pt x="119739" y="119729"/>
                </a:cubicBezTo>
                <a:cubicBezTo>
                  <a:pt x="119739" y="119729"/>
                  <a:pt x="119739" y="110248"/>
                  <a:pt x="119739" y="107810"/>
                </a:cubicBezTo>
                <a:cubicBezTo>
                  <a:pt x="119739" y="102934"/>
                  <a:pt x="110629" y="95891"/>
                  <a:pt x="94490" y="9101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Shape 5104"/>
          <p:cNvSpPr/>
          <p:nvPr/>
        </p:nvSpPr>
        <p:spPr>
          <a:xfrm>
            <a:off x="2146626" y="4119620"/>
            <a:ext cx="254834" cy="1576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5" y="11368"/>
                </a:moveTo>
                <a:lnTo>
                  <a:pt x="4685" y="11368"/>
                </a:lnTo>
                <a:cubicBezTo>
                  <a:pt x="9110" y="14736"/>
                  <a:pt x="52841" y="52631"/>
                  <a:pt x="52841" y="52631"/>
                </a:cubicBezTo>
                <a:cubicBezTo>
                  <a:pt x="55184" y="56000"/>
                  <a:pt x="57527" y="56000"/>
                  <a:pt x="60130" y="56000"/>
                </a:cubicBezTo>
                <a:cubicBezTo>
                  <a:pt x="62212" y="56000"/>
                  <a:pt x="64555" y="56000"/>
                  <a:pt x="64555" y="52631"/>
                </a:cubicBezTo>
                <a:cubicBezTo>
                  <a:pt x="66637" y="52631"/>
                  <a:pt x="110629" y="14736"/>
                  <a:pt x="112971" y="11368"/>
                </a:cubicBezTo>
                <a:cubicBezTo>
                  <a:pt x="117657" y="7578"/>
                  <a:pt x="119739" y="0"/>
                  <a:pt x="115314" y="0"/>
                </a:cubicBezTo>
                <a:cubicBezTo>
                  <a:pt x="4685" y="0"/>
                  <a:pt x="4685" y="0"/>
                  <a:pt x="4685" y="0"/>
                </a:cubicBezTo>
                <a:cubicBezTo>
                  <a:pt x="0" y="0"/>
                  <a:pt x="2342" y="7578"/>
                  <a:pt x="4685" y="11368"/>
                </a:cubicBezTo>
                <a:close/>
                <a:moveTo>
                  <a:pt x="115314" y="33684"/>
                </a:moveTo>
                <a:lnTo>
                  <a:pt x="115314" y="33684"/>
                </a:lnTo>
                <a:cubicBezTo>
                  <a:pt x="112971" y="33684"/>
                  <a:pt x="66637" y="71157"/>
                  <a:pt x="64555" y="74947"/>
                </a:cubicBezTo>
                <a:cubicBezTo>
                  <a:pt x="64555" y="74947"/>
                  <a:pt x="62212" y="74947"/>
                  <a:pt x="60130" y="74947"/>
                </a:cubicBezTo>
                <a:cubicBezTo>
                  <a:pt x="57527" y="74947"/>
                  <a:pt x="55184" y="74947"/>
                  <a:pt x="52841" y="74947"/>
                </a:cubicBezTo>
                <a:cubicBezTo>
                  <a:pt x="50498" y="71157"/>
                  <a:pt x="7028" y="33684"/>
                  <a:pt x="4685" y="33684"/>
                </a:cubicBezTo>
                <a:cubicBezTo>
                  <a:pt x="2342" y="30315"/>
                  <a:pt x="2342" y="33684"/>
                  <a:pt x="2342" y="33684"/>
                </a:cubicBezTo>
                <a:cubicBezTo>
                  <a:pt x="2342" y="37052"/>
                  <a:pt x="2342" y="112000"/>
                  <a:pt x="2342" y="112000"/>
                </a:cubicBezTo>
                <a:cubicBezTo>
                  <a:pt x="2342" y="115789"/>
                  <a:pt x="4685" y="119578"/>
                  <a:pt x="9110" y="119578"/>
                </a:cubicBezTo>
                <a:cubicBezTo>
                  <a:pt x="110629" y="119578"/>
                  <a:pt x="110629" y="119578"/>
                  <a:pt x="110629" y="119578"/>
                </a:cubicBezTo>
                <a:cubicBezTo>
                  <a:pt x="115314" y="119578"/>
                  <a:pt x="117657" y="115789"/>
                  <a:pt x="117657" y="112000"/>
                </a:cubicBezTo>
                <a:cubicBezTo>
                  <a:pt x="117657" y="112000"/>
                  <a:pt x="117657" y="37052"/>
                  <a:pt x="117657" y="33684"/>
                </a:cubicBezTo>
                <a:cubicBezTo>
                  <a:pt x="117657" y="33684"/>
                  <a:pt x="117657" y="30315"/>
                  <a:pt x="115314" y="33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Shape 5124"/>
          <p:cNvSpPr/>
          <p:nvPr/>
        </p:nvSpPr>
        <p:spPr>
          <a:xfrm>
            <a:off x="2196231" y="4610500"/>
            <a:ext cx="155623" cy="26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918" y="0"/>
                </a:moveTo>
                <a:lnTo>
                  <a:pt x="100918" y="0"/>
                </a:lnTo>
                <a:cubicBezTo>
                  <a:pt x="18657" y="0"/>
                  <a:pt x="18657" y="0"/>
                  <a:pt x="18657" y="0"/>
                </a:cubicBezTo>
                <a:cubicBezTo>
                  <a:pt x="7208" y="0"/>
                  <a:pt x="0" y="4417"/>
                  <a:pt x="0" y="10797"/>
                </a:cubicBezTo>
                <a:cubicBezTo>
                  <a:pt x="0" y="106503"/>
                  <a:pt x="0" y="106503"/>
                  <a:pt x="0" y="106503"/>
                </a:cubicBezTo>
                <a:cubicBezTo>
                  <a:pt x="0" y="112883"/>
                  <a:pt x="7208" y="119754"/>
                  <a:pt x="18657" y="119754"/>
                </a:cubicBezTo>
                <a:cubicBezTo>
                  <a:pt x="100918" y="119754"/>
                  <a:pt x="100918" y="119754"/>
                  <a:pt x="100918" y="119754"/>
                </a:cubicBezTo>
                <a:cubicBezTo>
                  <a:pt x="112367" y="119754"/>
                  <a:pt x="119575" y="112883"/>
                  <a:pt x="119575" y="106503"/>
                </a:cubicBezTo>
                <a:cubicBezTo>
                  <a:pt x="119575" y="10797"/>
                  <a:pt x="119575" y="10797"/>
                  <a:pt x="119575" y="10797"/>
                </a:cubicBezTo>
                <a:cubicBezTo>
                  <a:pt x="119575" y="4417"/>
                  <a:pt x="112367" y="0"/>
                  <a:pt x="100918" y="0"/>
                </a:cubicBezTo>
                <a:close/>
                <a:moveTo>
                  <a:pt x="59787" y="112883"/>
                </a:moveTo>
                <a:lnTo>
                  <a:pt x="59787" y="112883"/>
                </a:lnTo>
                <a:cubicBezTo>
                  <a:pt x="52155" y="112883"/>
                  <a:pt x="44946" y="110674"/>
                  <a:pt x="44946" y="108711"/>
                </a:cubicBezTo>
                <a:cubicBezTo>
                  <a:pt x="44946" y="104294"/>
                  <a:pt x="52155" y="102085"/>
                  <a:pt x="59787" y="102085"/>
                </a:cubicBezTo>
                <a:cubicBezTo>
                  <a:pt x="67420" y="102085"/>
                  <a:pt x="74628" y="104294"/>
                  <a:pt x="74628" y="108711"/>
                </a:cubicBezTo>
                <a:cubicBezTo>
                  <a:pt x="74628" y="110674"/>
                  <a:pt x="67420" y="112883"/>
                  <a:pt x="59787" y="112883"/>
                </a:cubicBezTo>
                <a:close/>
                <a:moveTo>
                  <a:pt x="104734" y="95705"/>
                </a:moveTo>
                <a:lnTo>
                  <a:pt x="104734" y="95705"/>
                </a:lnTo>
                <a:cubicBezTo>
                  <a:pt x="14840" y="95705"/>
                  <a:pt x="14840" y="95705"/>
                  <a:pt x="14840" y="95705"/>
                </a:cubicBezTo>
                <a:cubicBezTo>
                  <a:pt x="14840" y="15214"/>
                  <a:pt x="14840" y="15214"/>
                  <a:pt x="14840" y="15214"/>
                </a:cubicBezTo>
                <a:cubicBezTo>
                  <a:pt x="104734" y="15214"/>
                  <a:pt x="104734" y="15214"/>
                  <a:pt x="104734" y="15214"/>
                </a:cubicBezTo>
                <a:lnTo>
                  <a:pt x="104734" y="957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3748" y="2971949"/>
            <a:ext cx="2829569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US AT: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2848" y="3533981"/>
            <a:ext cx="2829569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2848" y="4052776"/>
            <a:ext cx="2829569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First.Last@email.com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2847" y="4567463"/>
            <a:ext cx="2829569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123 123 1234</a:t>
            </a:r>
          </a:p>
        </p:txBody>
      </p:sp>
    </p:spTree>
    <p:extLst>
      <p:ext uri="{BB962C8B-B14F-4D97-AF65-F5344CB8AC3E}">
        <p14:creationId xmlns:p14="http://schemas.microsoft.com/office/powerpoint/2010/main" val="34563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1229" y="1811629"/>
            <a:ext cx="36234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BIG IDEA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1229" y="2563242"/>
            <a:ext cx="396129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Coffee Shop’s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mission is to become the recognized leader in its target market for providing an outstanding selection of premium bagged coffees and coffee drinks.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9" y="3899962"/>
            <a:ext cx="1907451" cy="27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INDUSTRY OUTLOOK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2013" y="2187952"/>
            <a:ext cx="1889760" cy="1019056"/>
            <a:chOff x="2506980" y="1891784"/>
            <a:chExt cx="1889760" cy="1019056"/>
          </a:xfrm>
        </p:grpSpPr>
        <p:grpSp>
          <p:nvGrpSpPr>
            <p:cNvPr id="7" name="Group 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973714" y="1891784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20,000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Shops in the USA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27993" y="2187952"/>
            <a:ext cx="1889760" cy="1019056"/>
            <a:chOff x="2506980" y="1891784"/>
            <a:chExt cx="1889760" cy="1019056"/>
          </a:xfrm>
        </p:grpSpPr>
        <p:grpSp>
          <p:nvGrpSpPr>
            <p:cNvPr id="57" name="Group 5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59475" y="1891784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$10B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Combined Revenue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53973" y="2187952"/>
            <a:ext cx="1889760" cy="1019056"/>
            <a:chOff x="2506980" y="1891784"/>
            <a:chExt cx="1889760" cy="1019056"/>
          </a:xfrm>
        </p:grpSpPr>
        <p:grpSp>
          <p:nvGrpSpPr>
            <p:cNvPr id="63" name="Group 62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107565" y="1891784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85%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Average Gross Margin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79953" y="2187952"/>
            <a:ext cx="1889760" cy="1019056"/>
            <a:chOff x="2506980" y="1891784"/>
            <a:chExt cx="1889760" cy="1019056"/>
          </a:xfrm>
        </p:grpSpPr>
        <p:grpSp>
          <p:nvGrpSpPr>
            <p:cNvPr id="69" name="Group 68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906389" y="1891784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$50,000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Revenue per Worker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400227" y="2208788"/>
            <a:ext cx="1889760" cy="1019056"/>
            <a:chOff x="2506980" y="1891784"/>
            <a:chExt cx="1889760" cy="1019056"/>
          </a:xfrm>
        </p:grpSpPr>
        <p:grpSp>
          <p:nvGrpSpPr>
            <p:cNvPr id="75" name="Group 74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107565" y="1891784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10%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05129" y="2324368"/>
              <a:ext cx="16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Revenue Increase per Year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22086" y="4660751"/>
            <a:ext cx="3347826" cy="702368"/>
            <a:chOff x="2670968" y="1912620"/>
            <a:chExt cx="1561785" cy="327660"/>
          </a:xfrm>
        </p:grpSpPr>
        <p:sp>
          <p:nvSpPr>
            <p:cNvPr id="87" name="Rectangle 86"/>
            <p:cNvSpPr/>
            <p:nvPr/>
          </p:nvSpPr>
          <p:spPr>
            <a:xfrm>
              <a:off x="2670968" y="1912620"/>
              <a:ext cx="1561785" cy="327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45517" y="1925691"/>
              <a:ext cx="1012688" cy="301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SUCCESS</a:t>
              </a:r>
            </a:p>
          </p:txBody>
        </p:sp>
      </p:grpSp>
      <p:cxnSp>
        <p:nvCxnSpPr>
          <p:cNvPr id="14" name="Elbow Connector 13"/>
          <p:cNvCxnSpPr>
            <a:stCxn id="51" idx="2"/>
            <a:endCxn id="79" idx="2"/>
          </p:cNvCxnSpPr>
          <p:nvPr/>
        </p:nvCxnSpPr>
        <p:spPr>
          <a:xfrm rot="16200000" flipH="1">
            <a:off x="6085582" y="-1031681"/>
            <a:ext cx="20836" cy="8498214"/>
          </a:xfrm>
          <a:prstGeom prst="bentConnector3">
            <a:avLst>
              <a:gd name="adj1" fmla="val 3720561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7" idx="2"/>
          </p:cNvCxnSpPr>
          <p:nvPr/>
        </p:nvCxnSpPr>
        <p:spPr>
          <a:xfrm>
            <a:off x="6098853" y="3207008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965058" y="3207005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24833" y="3207006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5999" y="3983352"/>
            <a:ext cx="0" cy="606936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2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MARKET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1376680"/>
            <a:ext cx="12192000" cy="247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738236195"/>
              </p:ext>
            </p:extLst>
          </p:nvPr>
        </p:nvGraphicFramePr>
        <p:xfrm>
          <a:off x="381000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Oval 45"/>
          <p:cNvSpPr/>
          <p:nvPr/>
        </p:nvSpPr>
        <p:spPr>
          <a:xfrm>
            <a:off x="741213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21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231" y="3306568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Residents</a:t>
            </a:r>
          </a:p>
        </p:txBody>
      </p:sp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val="3512847769"/>
              </p:ext>
            </p:extLst>
          </p:nvPr>
        </p:nvGraphicFramePr>
        <p:xfrm>
          <a:off x="2796136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Oval 88"/>
          <p:cNvSpPr/>
          <p:nvPr/>
        </p:nvSpPr>
        <p:spPr>
          <a:xfrm>
            <a:off x="3156349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36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4727" y="330656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Tourists</a:t>
            </a:r>
          </a:p>
        </p:txBody>
      </p:sp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193295495"/>
              </p:ext>
            </p:extLst>
          </p:nvPr>
        </p:nvGraphicFramePr>
        <p:xfrm>
          <a:off x="5211272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3" name="Oval 92"/>
          <p:cNvSpPr/>
          <p:nvPr/>
        </p:nvSpPr>
        <p:spPr>
          <a:xfrm>
            <a:off x="557148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29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10372" y="3306568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Passing Travelers</a:t>
            </a:r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3250342278"/>
              </p:ext>
            </p:extLst>
          </p:nvPr>
        </p:nvGraphicFramePr>
        <p:xfrm>
          <a:off x="7626408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7" name="Oval 96"/>
          <p:cNvSpPr/>
          <p:nvPr/>
        </p:nvSpPr>
        <p:spPr>
          <a:xfrm>
            <a:off x="7986621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062938" y="3306568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Students</a:t>
            </a:r>
          </a:p>
        </p:txBody>
      </p:sp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2387447496"/>
              </p:ext>
            </p:extLst>
          </p:nvPr>
        </p:nvGraphicFramePr>
        <p:xfrm>
          <a:off x="10041544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Oval 100"/>
          <p:cNvSpPr/>
          <p:nvPr/>
        </p:nvSpPr>
        <p:spPr>
          <a:xfrm>
            <a:off x="10401757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167094" y="3306568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Businesses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38244"/>
              </p:ext>
            </p:extLst>
          </p:nvPr>
        </p:nvGraphicFramePr>
        <p:xfrm>
          <a:off x="552231" y="4206573"/>
          <a:ext cx="1113322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479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CUSTOMERS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GROWTH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Residents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$15000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$15300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$15606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Tourists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$25000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$26250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$27563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Passing travelers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$20000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$21000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$22050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Students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$5050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$5101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</a:t>
                      </a:r>
                      <a:r>
                        <a:rPr lang="en-US" sz="1200" b="0" baseline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Businesses</a:t>
                      </a:r>
                      <a:endParaRPr lang="en-US" sz="1200" b="0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$5050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$5101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2.8%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$70000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$72650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$75420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89567"/>
                  </a:ext>
                </a:extLst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434340" y="1038341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CUSTOMER SEGMENTATION</a:t>
            </a:r>
          </a:p>
        </p:txBody>
      </p:sp>
    </p:spTree>
    <p:extLst>
      <p:ext uri="{BB962C8B-B14F-4D97-AF65-F5344CB8AC3E}">
        <p14:creationId xmlns:p14="http://schemas.microsoft.com/office/powerpoint/2010/main" val="166034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44" grpId="0" animBg="1"/>
      <p:bldGraphic spid="45" grpId="0">
        <p:bldAsOne/>
      </p:bldGraphic>
      <p:bldP spid="46" grpId="0" animBg="1"/>
      <p:bldP spid="4" grpId="0"/>
      <p:bldGraphic spid="88" grpId="0">
        <p:bldAsOne/>
      </p:bldGraphic>
      <p:bldP spid="89" grpId="0" animBg="1"/>
      <p:bldP spid="90" grpId="0"/>
      <p:bldGraphic spid="92" grpId="0">
        <p:bldAsOne/>
      </p:bldGraphic>
      <p:bldP spid="93" grpId="0" animBg="1"/>
      <p:bldP spid="94" grpId="0"/>
      <p:bldGraphic spid="96" grpId="0">
        <p:bldAsOne/>
      </p:bldGraphic>
      <p:bldP spid="97" grpId="0" animBg="1"/>
      <p:bldP spid="98" grpId="0"/>
      <p:bldGraphic spid="100" grpId="0">
        <p:bldAsOne/>
      </p:bldGraphic>
      <p:bldP spid="101" grpId="0" animBg="1"/>
      <p:bldP spid="104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2767583"/>
            <a:ext cx="343070" cy="4942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8427" y="2870981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Gourmet Bagged Coffee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1228" y="1811629"/>
            <a:ext cx="68797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PREMIUM OFFERINGS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359605"/>
            <a:ext cx="343070" cy="49421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38427" y="3463003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Deluxe Coffee Drinks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951627"/>
            <a:ext cx="343070" cy="49421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38427" y="4055025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Delicious Local Food</a:t>
            </a:r>
          </a:p>
        </p:txBody>
      </p:sp>
    </p:spTree>
    <p:extLst>
      <p:ext uri="{BB962C8B-B14F-4D97-AF65-F5344CB8AC3E}">
        <p14:creationId xmlns:p14="http://schemas.microsoft.com/office/powerpoint/2010/main" val="1477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2767583"/>
            <a:ext cx="343070" cy="4942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8427" y="2870981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Gourmet Bagged Coffee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1228" y="1811629"/>
            <a:ext cx="68797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PREMIUM OFFERINGS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359605"/>
            <a:ext cx="343070" cy="49421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38427" y="3463003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Deluxe Coffee Drinks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951627"/>
            <a:ext cx="343070" cy="49421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38427" y="4055025"/>
            <a:ext cx="3251201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Delicious Local Food</a:t>
            </a:r>
          </a:p>
        </p:txBody>
      </p:sp>
    </p:spTree>
    <p:extLst>
      <p:ext uri="{BB962C8B-B14F-4D97-AF65-F5344CB8AC3E}">
        <p14:creationId xmlns:p14="http://schemas.microsoft.com/office/powerpoint/2010/main" val="3387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REVENUE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5299" y="1724527"/>
            <a:ext cx="3266127" cy="471428"/>
            <a:chOff x="935299" y="1724527"/>
            <a:chExt cx="3266127" cy="471428"/>
          </a:xfrm>
        </p:grpSpPr>
        <p:sp>
          <p:nvSpPr>
            <p:cNvPr id="5" name="Rectangle 4"/>
            <p:cNvSpPr/>
            <p:nvPr/>
          </p:nvSpPr>
          <p:spPr>
            <a:xfrm>
              <a:off x="935299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0131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Bagged Coffee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5299" y="2195955"/>
            <a:ext cx="3266127" cy="3161406"/>
            <a:chOff x="935299" y="2195955"/>
            <a:chExt cx="3266127" cy="3161406"/>
          </a:xfrm>
        </p:grpSpPr>
        <p:sp>
          <p:nvSpPr>
            <p:cNvPr id="51" name="Rectangle 50"/>
            <p:cNvSpPr/>
            <p:nvPr/>
          </p:nvSpPr>
          <p:spPr>
            <a:xfrm>
              <a:off x="935299" y="2195955"/>
              <a:ext cx="3266127" cy="3161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0131" y="2310373"/>
              <a:ext cx="305646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35 to 40 different varieties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Differing flavors, brew strengths, and different regions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Specialized coffee inventories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Priced by the pound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Ranging $4.00 to $40.00 per pound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Average $15.00 per pound. Customers choose coffee ground or not onside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2937" y="1724527"/>
            <a:ext cx="3266127" cy="471428"/>
            <a:chOff x="4462937" y="1724527"/>
            <a:chExt cx="3266127" cy="471428"/>
          </a:xfrm>
        </p:grpSpPr>
        <p:sp>
          <p:nvSpPr>
            <p:cNvPr id="48" name="Rectangle 47"/>
            <p:cNvSpPr/>
            <p:nvPr/>
          </p:nvSpPr>
          <p:spPr>
            <a:xfrm>
              <a:off x="4462937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67769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Coffee Beverages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2937" y="2195955"/>
            <a:ext cx="3266127" cy="3161406"/>
            <a:chOff x="4462937" y="2195955"/>
            <a:chExt cx="3266127" cy="3161406"/>
          </a:xfrm>
        </p:grpSpPr>
        <p:sp>
          <p:nvSpPr>
            <p:cNvPr id="50" name="Rectangle 49"/>
            <p:cNvSpPr/>
            <p:nvPr/>
          </p:nvSpPr>
          <p:spPr>
            <a:xfrm>
              <a:off x="4462937" y="2195955"/>
              <a:ext cx="3266127" cy="3161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67769" y="2310373"/>
              <a:ext cx="3056463" cy="2618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Variety of coffee beverages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Three different size cups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Priced from $2.50 for a 12-ounce drip coffee to $5.75 for a 20-ounce latte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Provides a steady and reliable source of income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Highly predictable and high margin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90575" y="1724527"/>
            <a:ext cx="3266127" cy="471428"/>
            <a:chOff x="7990575" y="1724527"/>
            <a:chExt cx="3266127" cy="471428"/>
          </a:xfrm>
        </p:grpSpPr>
        <p:sp>
          <p:nvSpPr>
            <p:cNvPr id="81" name="Rectangle 80"/>
            <p:cNvSpPr/>
            <p:nvPr/>
          </p:nvSpPr>
          <p:spPr>
            <a:xfrm>
              <a:off x="7990575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95407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Local Food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90575" y="2195955"/>
            <a:ext cx="3266127" cy="3161406"/>
            <a:chOff x="7990575" y="2195955"/>
            <a:chExt cx="3266127" cy="3161406"/>
          </a:xfrm>
        </p:grpSpPr>
        <p:sp>
          <p:nvSpPr>
            <p:cNvPr id="82" name="Rectangle 81"/>
            <p:cNvSpPr/>
            <p:nvPr/>
          </p:nvSpPr>
          <p:spPr>
            <a:xfrm>
              <a:off x="7990575" y="2195955"/>
              <a:ext cx="3266127" cy="3161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95407" y="2310373"/>
              <a:ext cx="3056463" cy="224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Direct sale of food products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Locally sourced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Reputable and recognizable vendor and/or chefs. </a:t>
              </a:r>
            </a:p>
            <a:p>
              <a:pPr marL="171450" indent="-17145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May include sandwiches, bagels, burritos, pastries, and cookies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2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SALES FORECAST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419093246"/>
              </p:ext>
            </p:extLst>
          </p:nvPr>
        </p:nvGraphicFramePr>
        <p:xfrm>
          <a:off x="838200" y="3268980"/>
          <a:ext cx="10454640" cy="31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58148"/>
              </p:ext>
            </p:extLst>
          </p:nvPr>
        </p:nvGraphicFramePr>
        <p:xfrm>
          <a:off x="838200" y="1290739"/>
          <a:ext cx="49377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YEAR SALES</a:t>
                      </a:r>
                      <a:r>
                        <a:rPr lang="en-US" sz="1100" b="1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SUMMARY</a:t>
                      </a:r>
                      <a:endParaRPr lang="en-US"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YR3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SALES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$702,000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$772,200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$849,420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</a:t>
                      </a:r>
                      <a:r>
                        <a:rPr lang="en-US" sz="1050" b="0" baseline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COGS</a:t>
                      </a:r>
                      <a:endParaRPr lang="en-US" sz="1050" b="0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$212,000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$222,600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$233,730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NET PROFIT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$490,000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$549,600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$615,690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89567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2861781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SALES &amp; GROSS PROFIT</a:t>
            </a:r>
          </a:p>
        </p:txBody>
      </p:sp>
    </p:spTree>
    <p:extLst>
      <p:ext uri="{BB962C8B-B14F-4D97-AF65-F5344CB8AC3E}">
        <p14:creationId xmlns:p14="http://schemas.microsoft.com/office/powerpoint/2010/main" val="79628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25" grpId="0">
        <p:bldSub>
          <a:bldChart bld="series"/>
        </p:bldSub>
      </p:bldGraphic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TIMELINE GOALS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53678"/>
              </p:ext>
            </p:extLst>
          </p:nvPr>
        </p:nvGraphicFramePr>
        <p:xfrm>
          <a:off x="840740" y="2286482"/>
          <a:ext cx="10596882" cy="3371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673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870038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1870038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870038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870038">
                  <a:extLst>
                    <a:ext uri="{9D8B030D-6E8A-4147-A177-3AD203B41FA5}">
                      <a16:colId xmlns:a16="http://schemas.microsoft.com/office/drawing/2014/main" val="2673655231"/>
                    </a:ext>
                  </a:extLst>
                </a:gridCol>
              </a:tblGrid>
              <a:tr h="67429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/ Marketing Plan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674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Secure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Funding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674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Build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Out</a:t>
                      </a:r>
                      <a:endParaRPr lang="en-US" sz="1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674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Grand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Opening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67429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Achieve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700+ Daily Customers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992880" y="2461260"/>
            <a:ext cx="1592580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298" y="179831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2/1/18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9500" y="1798317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5/12/18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8938" y="1793671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8/20/18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3523" y="1793671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11/28/18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50180" y="3142413"/>
            <a:ext cx="807720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57900" y="3808377"/>
            <a:ext cx="2438399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29600" y="4474341"/>
            <a:ext cx="266698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99318" y="5140305"/>
            <a:ext cx="929642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1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4" grpId="0" animBg="1"/>
      <p:bldP spid="5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E6E6E6"/>
      </a:lt2>
      <a:accent1>
        <a:srgbClr val="D83B01"/>
      </a:accent1>
      <a:accent2>
        <a:srgbClr val="2F2F2F"/>
      </a:accent2>
      <a:accent3>
        <a:srgbClr val="D2D2D2"/>
      </a:accent3>
      <a:accent4>
        <a:srgbClr val="E6E6E6"/>
      </a:accent4>
      <a:accent5>
        <a:srgbClr val="000000"/>
      </a:accent5>
      <a:accent6>
        <a:srgbClr val="D83B01"/>
      </a:accent6>
      <a:hlink>
        <a:srgbClr val="D83B01"/>
      </a:hlink>
      <a:folHlink>
        <a:srgbClr val="D83B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ffee Shop Business Pitch Deck" id="{DC3D4A70-E800-4C21-B572-75CCA82695CD}" vid="{45DC29CB-C6FD-4AFA-9C79-6C65DB4D22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7" ma:contentTypeDescription="Create a new document." ma:contentTypeScope="" ma:versionID="2e6b4392e6a60142131b061c79ad0e94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3e0c474f61fa017686f1489b30c34ab9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7BF27-CA4E-4D28-8C8C-649FEE679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AE9A0-2915-4C09-A615-115A89D2E2E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f88797d-310b-4d46-ad9c-0c23fa0c8d45"/>
    <ds:schemaRef ds:uri="876de33e-aaa5-4507-9b92-b84e676ded0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73E150-6BC3-467B-9B51-FF3AEE6AB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Coffee Shop Business Pitch Deck</Template>
  <TotalTime>0</TotalTime>
  <Words>638</Words>
  <Application>Microsoft Office PowerPoint</Application>
  <PresentationFormat>Widescreen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Lato</vt:lpstr>
      <vt:lpstr>Lato Black</vt:lpstr>
      <vt:lpstr>Roboto</vt:lpstr>
      <vt:lpstr>Roboto Condensed Light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OpenWater</dc:creator>
  <cp:lastModifiedBy>OpenWater</cp:lastModifiedBy>
  <cp:revision>1</cp:revision>
  <dcterms:created xsi:type="dcterms:W3CDTF">2018-06-18T14:10:22Z</dcterms:created>
  <dcterms:modified xsi:type="dcterms:W3CDTF">2018-06-18T14:10:36Z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v-prabic@microsoft.com</vt:lpwstr>
  </property>
  <property fmtid="{D5CDD505-2E9C-101B-9397-08002B2CF9AE}" pid="6" name="MSIP_Label_f42aa342-8706-4288-bd11-ebb85995028c_SetDate">
    <vt:lpwstr>2018-01-11T00:31:06.4918337Z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